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2" r:id="rId2"/>
    <p:sldId id="310" r:id="rId3"/>
    <p:sldId id="298" r:id="rId4"/>
    <p:sldId id="314" r:id="rId5"/>
    <p:sldId id="316" r:id="rId6"/>
    <p:sldId id="315" r:id="rId7"/>
    <p:sldId id="301" r:id="rId8"/>
    <p:sldId id="312" r:id="rId9"/>
    <p:sldId id="313" r:id="rId10"/>
    <p:sldId id="317" r:id="rId11"/>
    <p:sldId id="307" r:id="rId12"/>
    <p:sldId id="318" r:id="rId13"/>
    <p:sldId id="320" r:id="rId14"/>
    <p:sldId id="321" r:id="rId15"/>
    <p:sldId id="322" r:id="rId16"/>
    <p:sldId id="325" r:id="rId17"/>
    <p:sldId id="323" r:id="rId18"/>
    <p:sldId id="326" r:id="rId19"/>
    <p:sldId id="324" r:id="rId20"/>
    <p:sldId id="319" r:id="rId21"/>
    <p:sldId id="327" r:id="rId22"/>
    <p:sldId id="328" r:id="rId23"/>
    <p:sldId id="329" r:id="rId24"/>
    <p:sldId id="335" r:id="rId25"/>
    <p:sldId id="336" r:id="rId26"/>
    <p:sldId id="337" r:id="rId27"/>
    <p:sldId id="330" r:id="rId28"/>
    <p:sldId id="331" r:id="rId29"/>
    <p:sldId id="332" r:id="rId30"/>
    <p:sldId id="334" r:id="rId31"/>
    <p:sldId id="333" r:id="rId32"/>
    <p:sldId id="338" r:id="rId33"/>
    <p:sldId id="339" r:id="rId34"/>
    <p:sldId id="340" r:id="rId35"/>
    <p:sldId id="341" r:id="rId36"/>
    <p:sldId id="311" r:id="rId37"/>
    <p:sldId id="342" r:id="rId38"/>
    <p:sldId id="300" r:id="rId39"/>
  </p:sldIdLst>
  <p:sldSz cx="9144000" cy="6858000" type="screen4x3"/>
  <p:notesSz cx="6769100" cy="9906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148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3288">
          <p15:clr>
            <a:srgbClr val="A4A3A4"/>
          </p15:clr>
        </p15:guide>
        <p15:guide id="5" pos="68">
          <p15:clr>
            <a:srgbClr val="A4A3A4"/>
          </p15:clr>
        </p15:guide>
        <p15:guide id="6" pos="1565">
          <p15:clr>
            <a:srgbClr val="A4A3A4"/>
          </p15:clr>
        </p15:guide>
        <p15:guide id="7" pos="476">
          <p15:clr>
            <a:srgbClr val="A4A3A4"/>
          </p15:clr>
        </p15:guide>
        <p15:guide id="8" pos="1882">
          <p15:clr>
            <a:srgbClr val="A4A3A4"/>
          </p15:clr>
        </p15:guide>
        <p15:guide id="9" pos="2018">
          <p15:clr>
            <a:srgbClr val="A4A3A4"/>
          </p15:clr>
        </p15:guide>
        <p15:guide id="10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E5EF"/>
    <a:srgbClr val="6EAAC2"/>
    <a:srgbClr val="E8E8E8"/>
    <a:srgbClr val="E2E2E2"/>
    <a:srgbClr val="E4EFF4"/>
    <a:srgbClr val="CEE2EA"/>
    <a:srgbClr val="A1C8D7"/>
    <a:srgbClr val="9966FF"/>
    <a:srgbClr val="7747B7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78" autoAdjust="0"/>
    <p:restoredTop sz="94624"/>
  </p:normalViewPr>
  <p:slideViewPr>
    <p:cSldViewPr>
      <p:cViewPr>
        <p:scale>
          <a:sx n="112" d="100"/>
          <a:sy n="112" d="100"/>
        </p:scale>
        <p:origin x="264" y="-16"/>
      </p:cViewPr>
      <p:guideLst>
        <p:guide orient="horz" pos="572"/>
        <p:guide orient="horz" pos="1480"/>
        <p:guide orient="horz" pos="845"/>
        <p:guide pos="3288"/>
        <p:guide pos="68"/>
        <p:guide pos="1565"/>
        <p:guide pos="476"/>
        <p:guide pos="1882"/>
        <p:guide pos="2018"/>
        <p:guide pos="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-2586" y="-9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3813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FBA9D-D424-E34A-875C-FD995CE791B4}" type="datetimeFigureOut">
              <a:rPr kumimoji="1" lang="ko-KR" altLang="en-US" smtClean="0"/>
              <a:t>2017. 8. 5.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337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3813" y="9409113"/>
            <a:ext cx="29337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DAADA-F221-1E42-A44D-26DECB64658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73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257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9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://hangeul.naver.com/font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3563888" y="6233750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3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3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03575" y="1654200"/>
            <a:ext cx="2016125" cy="2232248"/>
          </a:xfrm>
        </p:spPr>
        <p:txBody>
          <a:bodyPr anchor="t">
            <a:normAutofit/>
          </a:bodyPr>
          <a:lstStyle>
            <a:lvl1pPr algn="l">
              <a:defRPr sz="4200"/>
            </a:lvl1pPr>
          </a:lstStyle>
          <a:p>
            <a:r>
              <a:rPr lang="ko-KR" altLang="en-US" smtClean="0"/>
              <a:t>문서의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2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03575" y="1196752"/>
            <a:ext cx="2016125" cy="432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소제목</a:t>
            </a:r>
            <a:endParaRPr lang="ko-KR" altLang="en-US"/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203575" y="5013176"/>
            <a:ext cx="2016125" cy="288032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작성자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작성일</a:t>
            </a:r>
            <a:endParaRPr lang="en-US" altLang="ko-KR" dirty="0" smtClean="0"/>
          </a:p>
          <a:p>
            <a:pPr lvl="0"/>
            <a:endParaRPr lang="en-US" altLang="ko-KR" dirty="0" smtClean="0"/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9900" y="2798316"/>
            <a:ext cx="8229600" cy="114300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|</a:t>
            </a:r>
            <a:r>
              <a:rPr lang="ko-KR" altLang="en-US" dirty="0" smtClean="0"/>
              <a:t>꼭지제목</a:t>
            </a:r>
            <a:r>
              <a:rPr lang="en-US" altLang="ko-KR" dirty="0" smtClean="0"/>
              <a:t>|</a:t>
            </a:r>
            <a:endParaRPr lang="ko-KR" altLang="en-US" dirty="0"/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3052" y="646088"/>
            <a:ext cx="2736478" cy="648072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시의제목</a:t>
            </a:r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477416" y="2017980"/>
            <a:ext cx="2742284" cy="2131099"/>
          </a:xfrm>
        </p:spPr>
        <p:txBody>
          <a:bodyPr/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 작성하세요</a:t>
            </a:r>
            <a:r>
              <a:rPr lang="en-US" altLang="ko-KR" smtClean="0"/>
              <a:t>.</a:t>
            </a:r>
          </a:p>
          <a:p>
            <a:pPr lvl="0"/>
            <a:endParaRPr lang="en-US" altLang="ko-KR" smtClean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474245" y="1300510"/>
            <a:ext cx="2745456" cy="288032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작가의 이름</a:t>
            </a:r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8282" y="764704"/>
            <a:ext cx="1466156" cy="432048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작가소개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2819028"/>
            <a:ext cx="2375892" cy="97001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019793" y="1239618"/>
            <a:ext cx="1464645" cy="317173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 </a:t>
            </a:r>
            <a:r>
              <a:rPr lang="ko-KR" altLang="en-US" smtClean="0"/>
              <a:t>작가이름 </a:t>
            </a:r>
            <a:r>
              <a:rPr lang="en-US" altLang="ko-KR" smtClean="0"/>
              <a:t>|</a:t>
            </a:r>
            <a:endParaRPr lang="ko-KR" altLang="en-US" smtClean="0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836599" y="2436128"/>
            <a:ext cx="2383101" cy="3448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약력</a:t>
            </a:r>
            <a:endParaRPr lang="en-US" altLang="ko-KR" smtClean="0"/>
          </a:p>
        </p:txBody>
      </p:sp>
      <p:pic>
        <p:nvPicPr>
          <p:cNvPr id="16" name="Picture 2" descr="C:\Documents and Settings\nhn\바탕 화면\현대시문학자료\은하랑.jp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contrast="5000"/>
          </a:blip>
          <a:srcRect/>
          <a:stretch>
            <a:fillRect/>
          </a:stretch>
        </p:blipFill>
        <p:spPr bwMode="auto">
          <a:xfrm>
            <a:off x="1151476" y="1981613"/>
            <a:ext cx="1404399" cy="1809759"/>
          </a:xfrm>
          <a:prstGeom prst="rect">
            <a:avLst/>
          </a:prstGeom>
          <a:noFill/>
        </p:spPr>
      </p:pic>
      <p:sp>
        <p:nvSpPr>
          <p:cNvPr id="11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1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823938"/>
            <a:ext cx="3139752" cy="80486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1071240" y="1230660"/>
            <a:ext cx="864022" cy="5754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000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</a:t>
            </a:r>
            <a:r>
              <a:rPr lang="ko-KR" altLang="en-US" smtClean="0"/>
              <a:t>시의 제목</a:t>
            </a:r>
            <a:r>
              <a:rPr lang="en-US" altLang="ko-KR" smtClean="0"/>
              <a:t>|</a:t>
            </a:r>
          </a:p>
          <a:p>
            <a:pPr lvl="0"/>
            <a:r>
              <a:rPr lang="ko-KR" altLang="en-US" smtClean="0"/>
              <a:t>작가이름 作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1080438" y="838200"/>
            <a:ext cx="864095" cy="37125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시평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14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1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2017. 8. 5.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8" r:id="rId2"/>
    <p:sldLayoutId id="2147483670" r:id="rId3"/>
    <p:sldLayoutId id="2147483666" r:id="rId4"/>
    <p:sldLayoutId id="2147483683" r:id="rId5"/>
    <p:sldLayoutId id="2147483664" r:id="rId6"/>
    <p:sldLayoutId id="2147483665" r:id="rId7"/>
    <p:sldLayoutId id="2147483684" r:id="rId8"/>
    <p:sldLayoutId id="2147483685" r:id="rId9"/>
    <p:sldLayoutId id="2147483661" r:id="rId10"/>
    <p:sldLayoutId id="21474836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나눔명조" pitchFamily="18" charset="-127"/>
          <a:ea typeface="나눔명조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nodejs.org/api/http.html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nhn\바탕 화면\하늘수채\그림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753"/>
            <a:ext cx="9144000" cy="686275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55781" y="1691283"/>
            <a:ext cx="1896673" cy="706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4200" spc="-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endParaRPr lang="ko-KR" altLang="en-US" sz="4200" spc="-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174132" y="1305217"/>
            <a:ext cx="964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80" dirty="0" smtClean="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rPr>
              <a:t>YAPP 11</a:t>
            </a:r>
            <a:r>
              <a:rPr lang="ko-KR" altLang="en-US" sz="1400" b="1" spc="-80" dirty="0" smtClean="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ES6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(9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각자 관심 심화분야에 따라 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(ex&gt;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푸시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소켓 등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(9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most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분야를 다뤄보는 방향으로 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간단 커리큘럼 </a:t>
            </a:r>
            <a:r>
              <a:rPr lang="mr-IN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–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54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725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궁금한 점은 카톡이나 트렐로 방에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추후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github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를 적극적으로 활용하면 좋을 듯 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기타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3" name="그림 12" descr="낙옆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하늘수채\그림3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0" y="2960298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 </a:t>
            </a:r>
            <a:r>
              <a:rPr lang="ko-KR" altLang="en-US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그럼 시작해볼까요</a:t>
            </a: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?|</a:t>
            </a:r>
          </a:p>
        </p:txBody>
      </p:sp>
    </p:spTree>
    <p:extLst>
      <p:ext uri="{BB962C8B-B14F-4D97-AF65-F5344CB8AC3E}">
        <p14:creationId xmlns:p14="http://schemas.microsoft.com/office/powerpoint/2010/main" val="11105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서버와 클라이언트에 대해 알고 있나요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이야기하기 전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2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이야기하기 전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49" y="2185062"/>
            <a:ext cx="4313727" cy="105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51715" y="2185062"/>
            <a:ext cx="3745735" cy="105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42" y="3787264"/>
            <a:ext cx="4814615" cy="23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69311" y="1898849"/>
            <a:ext cx="4344526" cy="4246646"/>
            <a:chOff x="1792178" y="3772717"/>
            <a:chExt cx="2809612" cy="28956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090" y="3772717"/>
              <a:ext cx="2806700" cy="2895600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3635896" y="5949280"/>
              <a:ext cx="576064" cy="3147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smtClean="0">
                  <a:latin typeface="Nanum Myeongjo" charset="-127"/>
                  <a:ea typeface="Nanum Myeongjo" charset="-127"/>
                  <a:cs typeface="Nanum Myeongjo" charset="-127"/>
                </a:rPr>
                <a:t>요청</a:t>
              </a:r>
              <a:endParaRPr kumimoji="1" lang="ko-KR" altLang="en-US" sz="2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3923927" y="4221088"/>
              <a:ext cx="6606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smtClean="0">
                  <a:latin typeface="Nanum Myeongjo" charset="-127"/>
                  <a:ea typeface="Nanum Myeongjo" charset="-127"/>
                  <a:cs typeface="Nanum Myeongjo" charset="-127"/>
                </a:rPr>
                <a:t>client</a:t>
              </a:r>
              <a:endParaRPr kumimoji="1" lang="ko-KR" altLang="en-US" sz="1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  <p:sp>
          <p:nvSpPr>
            <p:cNvPr id="15" name="텍스트 상자 14"/>
            <p:cNvSpPr txBox="1"/>
            <p:nvPr/>
          </p:nvSpPr>
          <p:spPr>
            <a:xfrm>
              <a:off x="1792178" y="5429443"/>
              <a:ext cx="66061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latin typeface="Nanum Myeongjo" charset="-127"/>
                  <a:ea typeface="Nanum Myeongjo" charset="-127"/>
                  <a:cs typeface="Nanum Myeongjo" charset="-127"/>
                </a:rPr>
                <a:t>server</a:t>
              </a:r>
              <a:endParaRPr kumimoji="1" lang="ko-KR" altLang="en-US" sz="1400" dirty="0">
                <a:latin typeface="Nanum Myeongjo" charset="-127"/>
                <a:ea typeface="Nanum Myeongjo" charset="-127"/>
                <a:cs typeface="Nanum Myeongjo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4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1" name="TextBox 4"/>
          <p:cNvSpPr txBox="1"/>
          <p:nvPr/>
        </p:nvSpPr>
        <p:spPr>
          <a:xfrm>
            <a:off x="652098" y="4850441"/>
            <a:ext cx="164295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 smtClean="0"/>
              <a:t>클라이언트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모바일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웹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stCxn id="34" idx="2"/>
            <a:endCxn id="21" idx="3"/>
          </p:cNvCxnSpPr>
          <p:nvPr/>
        </p:nvCxnSpPr>
        <p:spPr>
          <a:xfrm flipH="1">
            <a:off x="2295052" y="3107774"/>
            <a:ext cx="5442507" cy="20658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/>
          <p:cNvSpPr txBox="1"/>
          <p:nvPr/>
        </p:nvSpPr>
        <p:spPr>
          <a:xfrm>
            <a:off x="2295052" y="2891168"/>
            <a:ext cx="331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“YAPP </a:t>
            </a:r>
            <a:r>
              <a:rPr lang="ko-KR" altLang="en-US" dirty="0" smtClean="0"/>
              <a:t>타임라인 보여줘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요청을 서버로 보냄</a:t>
            </a:r>
            <a:endParaRPr lang="ko-KR" altLang="en-US" dirty="0"/>
          </a:p>
        </p:txBody>
      </p:sp>
      <p:sp>
        <p:nvSpPr>
          <p:cNvPr id="27" name="TextBox 17"/>
          <p:cNvSpPr txBox="1"/>
          <p:nvPr/>
        </p:nvSpPr>
        <p:spPr>
          <a:xfrm>
            <a:off x="514503" y="5792017"/>
            <a:ext cx="19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데이터를 받고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 알맞게 처리</a:t>
            </a:r>
            <a:endParaRPr lang="en-US" altLang="ko-KR" dirty="0" smtClean="0"/>
          </a:p>
        </p:txBody>
      </p:sp>
      <p:sp>
        <p:nvSpPr>
          <p:cNvPr id="28" name="TextBox 11"/>
          <p:cNvSpPr txBox="1"/>
          <p:nvPr/>
        </p:nvSpPr>
        <p:spPr>
          <a:xfrm>
            <a:off x="652098" y="934846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Ex&gt; YAPP </a:t>
            </a:r>
            <a:r>
              <a:rPr lang="ko-KR" altLang="en-US" dirty="0" smtClean="0"/>
              <a:t>타임라인 보고 싶을 때</a:t>
            </a:r>
            <a:endParaRPr lang="ko-KR" altLang="en-US" dirty="0"/>
          </a:p>
        </p:txBody>
      </p:sp>
      <p:sp>
        <p:nvSpPr>
          <p:cNvPr id="29" name="TextBox 14"/>
          <p:cNvSpPr txBox="1"/>
          <p:nvPr/>
        </p:nvSpPr>
        <p:spPr>
          <a:xfrm>
            <a:off x="6527522" y="1849379"/>
            <a:ext cx="274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필요한 데이터를 찾음</a:t>
            </a:r>
            <a:endParaRPr lang="en-US" altLang="ko-KR" dirty="0" smtClean="0"/>
          </a:p>
        </p:txBody>
      </p:sp>
      <p:sp>
        <p:nvSpPr>
          <p:cNvPr id="30" name="TextBox 17"/>
          <p:cNvSpPr txBox="1"/>
          <p:nvPr/>
        </p:nvSpPr>
        <p:spPr>
          <a:xfrm>
            <a:off x="4425886" y="4428889"/>
            <a:ext cx="267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클라이언트에게 응답</a:t>
            </a:r>
            <a:endParaRPr lang="en-US" altLang="ko-KR" dirty="0" smtClean="0"/>
          </a:p>
        </p:txBody>
      </p:sp>
      <p:cxnSp>
        <p:nvCxnSpPr>
          <p:cNvPr id="32" name="직선 화살표 연결선 31"/>
          <p:cNvCxnSpPr>
            <a:stCxn id="21" idx="0"/>
            <a:endCxn id="34" idx="1"/>
          </p:cNvCxnSpPr>
          <p:nvPr/>
        </p:nvCxnSpPr>
        <p:spPr>
          <a:xfrm flipV="1">
            <a:off x="1473575" y="2747734"/>
            <a:ext cx="5399888" cy="2102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6873463" y="2387694"/>
            <a:ext cx="1728192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82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매카니즘은 똑같습니다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생긴 건 다르고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기능도 다르지만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1516" y="2996952"/>
            <a:ext cx="23042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Client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3" name="TextBox 8"/>
          <p:cNvSpPr txBox="1"/>
          <p:nvPr/>
        </p:nvSpPr>
        <p:spPr>
          <a:xfrm>
            <a:off x="5364088" y="2996952"/>
            <a:ext cx="2304256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Server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5" name="TextBox 9"/>
          <p:cNvSpPr txBox="1"/>
          <p:nvPr/>
        </p:nvSpPr>
        <p:spPr>
          <a:xfrm>
            <a:off x="2573524" y="3429000"/>
            <a:ext cx="64807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6" name="TextBox 13"/>
          <p:cNvSpPr txBox="1"/>
          <p:nvPr/>
        </p:nvSpPr>
        <p:spPr>
          <a:xfrm>
            <a:off x="3338209" y="3429000"/>
            <a:ext cx="648072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7" name="TextBox 14"/>
          <p:cNvSpPr txBox="1"/>
          <p:nvPr/>
        </p:nvSpPr>
        <p:spPr>
          <a:xfrm>
            <a:off x="5449992" y="3429000"/>
            <a:ext cx="64807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8" name="TextBox 18"/>
          <p:cNvSpPr txBox="1"/>
          <p:nvPr/>
        </p:nvSpPr>
        <p:spPr>
          <a:xfrm>
            <a:off x="6214677" y="3429000"/>
            <a:ext cx="648072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19" name="TextBox 23"/>
          <p:cNvSpPr txBox="1"/>
          <p:nvPr/>
        </p:nvSpPr>
        <p:spPr>
          <a:xfrm>
            <a:off x="4071796" y="3429000"/>
            <a:ext cx="64807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. . .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20" name="TextBox 24"/>
          <p:cNvSpPr txBox="1"/>
          <p:nvPr/>
        </p:nvSpPr>
        <p:spPr>
          <a:xfrm>
            <a:off x="6948264" y="3429000"/>
            <a:ext cx="648072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. . .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549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이외에도 다른 서버들은 이렇게 있어요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1" name="Picture 4" descr="http://1.bp.blogspot.com/-n9AfJTTcfe0/UkPz31XaSuI/AAAAAAAAAI0/AkcsvHwbKa4/s1600/Apache-Web-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33787">
            <a:off x="2502310" y="1897873"/>
            <a:ext cx="2249398" cy="1546462"/>
          </a:xfrm>
          <a:prstGeom prst="rect">
            <a:avLst/>
          </a:prstGeom>
          <a:noFill/>
        </p:spPr>
      </p:pic>
      <p:pic>
        <p:nvPicPr>
          <p:cNvPr id="22" name="Picture 4" descr="http://carpedm20.github.io/140min-python/img/pyth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34713">
            <a:off x="4806797" y="3438488"/>
            <a:ext cx="3468240" cy="1094839"/>
          </a:xfrm>
          <a:prstGeom prst="rect">
            <a:avLst/>
          </a:prstGeom>
          <a:noFill/>
        </p:spPr>
      </p:pic>
      <p:pic>
        <p:nvPicPr>
          <p:cNvPr id="24" name="Picture 8" descr="https://upload.wikimedia.org/wikipedia/commons/thumb/7/73/Ruby_logo.svg/100px-Ruby_logo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540" y="4902676"/>
            <a:ext cx="702937" cy="7029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44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만의 강점은 무엇일까요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Single Thread</a:t>
            </a: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Non-blocking</a:t>
            </a:r>
          </a:p>
          <a:p>
            <a:pPr marL="514350" indent="-514350">
              <a:lnSpc>
                <a:spcPts val="2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Event-driven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위에서 이런 많은 서버들이 있는데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457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>
            <a:spLocks noGrp="1"/>
          </p:cNvSpPr>
          <p:nvPr>
            <p:ph type="subTitle" idx="1"/>
          </p:nvPr>
        </p:nvSpPr>
        <p:spPr>
          <a:xfrm>
            <a:off x="2817142" y="1700808"/>
            <a:ext cx="4494724" cy="4248472"/>
          </a:xfrm>
        </p:spPr>
        <p:txBody>
          <a:bodyPr>
            <a:noAutofit/>
          </a:bodyPr>
          <a:lstStyle/>
          <a:p>
            <a:pPr indent="-514350"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OT</a:t>
            </a: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1.1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구현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리팩토링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1.2</a:t>
            </a: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앞으로 진행 과정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/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 algn="l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indent="-514350" algn="l"/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 이야기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9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2.0.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숙제 발표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2.1.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서버와 클라이언트의 의미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2.2  </a:t>
            </a:r>
            <a:r>
              <a:rPr lang="en-US" altLang="ko-KR" sz="105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는 무엇인가</a:t>
            </a:r>
            <a:endParaRPr lang="en-US" altLang="ko-KR" sz="105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lvl="2" indent="-514350" algn="l">
              <a:defRPr/>
            </a:pP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2.3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다음 시간에는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878066" y="1791492"/>
            <a:ext cx="1029638" cy="1160073"/>
            <a:chOff x="878066" y="1367046"/>
            <a:chExt cx="1029638" cy="1160073"/>
          </a:xfrm>
        </p:grpSpPr>
        <p:sp>
          <p:nvSpPr>
            <p:cNvPr id="34" name="TextBox 33"/>
            <p:cNvSpPr txBox="1"/>
            <p:nvPr/>
          </p:nvSpPr>
          <p:spPr>
            <a:xfrm>
              <a:off x="878066" y="1646397"/>
              <a:ext cx="102963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목차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158885" y="1367046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158885" y="2527119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725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비동기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동기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프레임워크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|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 라이브러리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</a:b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	-&gt;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 요건 다음주에 진행할게요 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 전에 지난 숙제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3" name="그림 12" descr="낙옆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3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하나의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Thread(Event Loop)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에서 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Client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요청을 순차적으로 받는다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절차지향적인 진행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Thread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동기화에 대한 걱정이 줄어듬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중간에 버그 있으면 곧바로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사망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609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2" b="52203"/>
          <a:stretch/>
        </p:blipFill>
        <p:spPr>
          <a:xfrm>
            <a:off x="2432648" y="1840336"/>
            <a:ext cx="6496438" cy="2898739"/>
          </a:xfrm>
          <a:prstGeom prst="rect">
            <a:avLst/>
          </a:prstGeom>
        </p:spPr>
      </p:pic>
      <p:sp>
        <p:nvSpPr>
          <p:cNvPr id="16" name="부제목 3"/>
          <p:cNvSpPr txBox="1">
            <a:spLocks/>
          </p:cNvSpPr>
          <p:nvPr/>
        </p:nvSpPr>
        <p:spPr>
          <a:xfrm>
            <a:off x="4268344" y="5410419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그림이 좀 이상하죠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96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1. Single Thread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4268344" y="5410419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이게 완전체입니다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2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여기서 잠시 토막 상식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2465364" y="5410419"/>
            <a:ext cx="6499124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chemeClr val="accent3">
                    <a:lumMod val="7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 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자원을 활용하여 작업속도가 빠른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	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코드에서 작업하는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64088" y="1844824"/>
            <a:ext cx="936104" cy="244827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009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여기서 잠시 토막 상식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439296"/>
            <a:ext cx="5148859" cy="3493869"/>
          </a:xfrm>
          <a:prstGeom prst="rect">
            <a:avLst/>
          </a:prstGeom>
        </p:spPr>
      </p:pic>
      <p:sp>
        <p:nvSpPr>
          <p:cNvPr id="13" name="부제목 3"/>
          <p:cNvSpPr txBox="1">
            <a:spLocks/>
          </p:cNvSpPr>
          <p:nvPr/>
        </p:nvSpPr>
        <p:spPr>
          <a:xfrm>
            <a:off x="2465364" y="5410419"/>
            <a:ext cx="6499124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sz="2000" b="1" spc="-150" dirty="0" smtClean="0">
                <a:solidFill>
                  <a:srgbClr val="1FE5EF"/>
                </a:solidFill>
                <a:latin typeface="나눔명조" pitchFamily="18" charset="-127"/>
                <a:ea typeface="나눔명조" pitchFamily="18" charset="-127"/>
              </a:rPr>
              <a:t>I/O 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입출력 및 네트워킹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등의 고급 작업을 하는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	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 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(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기이이이이이잎은 영역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44208" y="2325170"/>
            <a:ext cx="648072" cy="1823910"/>
          </a:xfrm>
          <a:prstGeom prst="rect">
            <a:avLst/>
          </a:prstGeom>
          <a:noFill/>
          <a:ln w="57150">
            <a:solidFill>
              <a:srgbClr val="1FE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30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각각의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JOB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활동하는 주 영역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386" y="1484784"/>
            <a:ext cx="4867086" cy="36433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995936" y="2455111"/>
            <a:ext cx="4752528" cy="29516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968234" y="3169310"/>
            <a:ext cx="3556094" cy="1440160"/>
          </a:xfrm>
          <a:prstGeom prst="rect">
            <a:avLst/>
          </a:prstGeom>
          <a:noFill/>
          <a:ln w="57150">
            <a:solidFill>
              <a:srgbClr val="1FE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2465364" y="5410419"/>
            <a:ext cx="6499124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dirty="0" err="1"/>
              <a:t>libuv</a:t>
            </a:r>
            <a:r>
              <a:rPr lang="en-US" altLang="ko-KR" sz="2000" dirty="0"/>
              <a:t> : </a:t>
            </a:r>
            <a:r>
              <a:rPr lang="ko-KR" altLang="en-US" sz="2000" dirty="0"/>
              <a:t>이벤트 </a:t>
            </a:r>
            <a:r>
              <a:rPr lang="en-US" altLang="ko-KR" sz="2000" dirty="0"/>
              <a:t>I/O</a:t>
            </a:r>
            <a:r>
              <a:rPr lang="ko-KR" altLang="en-US" sz="2000" dirty="0"/>
              <a:t>를 위한 고성능 라이브러리 </a:t>
            </a:r>
            <a:endParaRPr lang="en-US" altLang="ko-KR" sz="2000" dirty="0" smtClean="0"/>
          </a:p>
          <a:p>
            <a:r>
              <a:rPr lang="en-US" altLang="ko-KR" sz="2000" dirty="0" err="1" smtClean="0"/>
              <a:t>libeio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: Thread Pool </a:t>
            </a:r>
            <a:r>
              <a:rPr lang="ko-KR" altLang="en-US" sz="2000" dirty="0"/>
              <a:t>라이브러리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	(</a:t>
            </a:r>
            <a:r>
              <a:rPr lang="ko-KR" altLang="en-US" sz="2000" dirty="0"/>
              <a:t>비동기적 </a:t>
            </a:r>
            <a:r>
              <a:rPr lang="en-US" altLang="ko-KR" sz="2000" dirty="0"/>
              <a:t>I/O </a:t>
            </a:r>
            <a:r>
              <a:rPr lang="ko-KR" altLang="en-US" sz="2000" dirty="0"/>
              <a:t>처리를 할 수 있도록 함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026747"/>
            <a:ext cx="2961295" cy="23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CPU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작업은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Single Thread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기반으로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극한의 절차지향을 따르지만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I/O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작업에 대해서는 병렬적으로 진행한다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2. </a:t>
            </a:r>
            <a:r>
              <a:rPr lang="en-US" altLang="ko-KR" sz="2000" b="1" dirty="0"/>
              <a:t>Non-blocking I/O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29" t="14204" r="11487" b="21906"/>
          <a:stretch/>
        </p:blipFill>
        <p:spPr>
          <a:xfrm>
            <a:off x="6991031" y="1744474"/>
            <a:ext cx="1507826" cy="42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번을 바로 경험해봅시다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146300"/>
            <a:ext cx="4838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2000" u="sng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번</a:t>
            </a:r>
            <a:r>
              <a:rPr lang="ko-KR" altLang="en-US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을 바로 경험해봅시다</a:t>
            </a:r>
            <a:r>
              <a:rPr lang="en-US" altLang="ko-KR" sz="20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  <a:endParaRPr lang="en-US" altLang="ko-KR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/>
          <a:stretch/>
        </p:blipFill>
        <p:spPr>
          <a:xfrm>
            <a:off x="2483768" y="2132856"/>
            <a:ext cx="5047378" cy="19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하늘수채\그림3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0" y="2960298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en-US" altLang="ko-KR" sz="32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| OT|</a:t>
            </a:r>
          </a:p>
        </p:txBody>
      </p:sp>
      <p:pic>
        <p:nvPicPr>
          <p:cNvPr id="16" name="그림 15" descr="낙옆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72680">
            <a:off x="5299906" y="2663815"/>
            <a:ext cx="1377721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915816" y="4797152"/>
            <a:ext cx="5472607" cy="1282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IO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작업으로 인한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Block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 없다는 점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(Non-Blocking)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이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큰 장점이다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!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결론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48" y="1282635"/>
            <a:ext cx="4572000" cy="32639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796136" y="2564904"/>
            <a:ext cx="396044" cy="839795"/>
          </a:xfrm>
          <a:prstGeom prst="rect">
            <a:avLst/>
          </a:prstGeom>
          <a:noFill/>
          <a:ln w="57150">
            <a:solidFill>
              <a:srgbClr val="1FE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72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400" b="1" dirty="0" smtClean="0"/>
              <a:t>Event</a:t>
            </a:r>
            <a:r>
              <a:rPr lang="ko-KR" altLang="en-US" sz="1400" dirty="0"/>
              <a:t>에 의해서 함수가 </a:t>
            </a:r>
            <a:r>
              <a:rPr lang="ko-KR" altLang="en-US" sz="1400" dirty="0" smtClean="0"/>
              <a:t>호출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된다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Event example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사용자가 </a:t>
            </a:r>
            <a:r>
              <a:rPr lang="ko-KR" altLang="en-US" sz="1400" dirty="0"/>
              <a:t>버튼을 </a:t>
            </a:r>
            <a:r>
              <a:rPr lang="ko-KR" altLang="en-US" sz="1400" dirty="0" smtClean="0"/>
              <a:t>누름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Client</a:t>
            </a:r>
            <a:r>
              <a:rPr lang="ko-KR" altLang="en-US" sz="1400" dirty="0"/>
              <a:t>가 </a:t>
            </a:r>
            <a:r>
              <a:rPr lang="en-US" altLang="ko-KR" sz="1400" dirty="0"/>
              <a:t>post</a:t>
            </a:r>
            <a:r>
              <a:rPr lang="ko-KR" altLang="en-US" sz="1400" dirty="0"/>
              <a:t>방식으로 파일을 </a:t>
            </a:r>
            <a:r>
              <a:rPr lang="ko-KR" altLang="en-US" sz="1400" dirty="0" smtClean="0"/>
              <a:t>요청</a:t>
            </a:r>
            <a:endParaRPr lang="en-US" altLang="ko-KR" sz="1400" dirty="0"/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3. </a:t>
            </a:r>
            <a:r>
              <a:rPr lang="en-US" altLang="ko-KR" sz="2000" b="1" dirty="0" smtClean="0"/>
              <a:t>Event Driven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11451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1400" b="1" dirty="0" smtClean="0"/>
              <a:t>Hello World </a:t>
            </a:r>
            <a:r>
              <a:rPr lang="en-US" altLang="ko-KR" sz="1400" b="1" dirty="0" smtClean="0">
                <a:sym typeface="Wingdings"/>
              </a:rPr>
              <a:t></a:t>
            </a:r>
            <a:endParaRPr lang="en-US" altLang="ko-KR" sz="1400" dirty="0"/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백미는 언제나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46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63" y="1988840"/>
            <a:ext cx="55245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044700"/>
            <a:ext cx="5842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http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모듈을 통한 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hello world 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값 뽑아내기</a:t>
            </a:r>
            <a:endParaRPr lang="en-US" altLang="ko-KR" sz="20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389231"/>
            <a:ext cx="8784976" cy="2258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67544" y="4197543"/>
            <a:ext cx="8064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b="1" dirty="0" smtClean="0">
                <a:hlinkClick r:id="rId4"/>
              </a:rPr>
              <a:t>https://nodejs.org/api/http.html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예</a:t>
            </a:r>
            <a:endParaRPr lang="en-US" altLang="ko-KR" b="1" dirty="0" smtClean="0"/>
          </a:p>
          <a:p>
            <a:pPr marL="342900" indent="-342900"/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listen : </a:t>
            </a:r>
            <a:r>
              <a:rPr lang="ko-KR" altLang="en-US" b="1" dirty="0" smtClean="0"/>
              <a:t>함수이름</a:t>
            </a:r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[ ] </a:t>
            </a:r>
            <a:r>
              <a:rPr lang="ko-KR" altLang="en-US" b="1" dirty="0" smtClean="0"/>
              <a:t>없는 </a:t>
            </a:r>
            <a:r>
              <a:rPr lang="en-US" altLang="ko-KR" b="1" dirty="0" smtClean="0"/>
              <a:t>parameter 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 필수적으로 있어야 하는 데이터</a:t>
            </a:r>
            <a:endParaRPr lang="en-US" altLang="ko-KR" b="1" dirty="0" smtClean="0"/>
          </a:p>
          <a:p>
            <a:pPr marL="342900" indent="-342900"/>
            <a:r>
              <a:rPr lang="en-US" altLang="ko-KR" b="1" dirty="0" smtClean="0"/>
              <a:t>[ ] </a:t>
            </a:r>
            <a:r>
              <a:rPr lang="ko-KR" altLang="en-US" b="1" dirty="0" smtClean="0"/>
              <a:t>있는 </a:t>
            </a:r>
            <a:r>
              <a:rPr lang="en-US" altLang="ko-KR" b="1" dirty="0" smtClean="0"/>
              <a:t>parameter : </a:t>
            </a:r>
            <a:r>
              <a:rPr lang="ko-KR" altLang="en-US" b="1" dirty="0"/>
              <a:t>없어도 돌아가긴 </a:t>
            </a:r>
            <a:r>
              <a:rPr lang="ko-KR" altLang="en-US" b="1" dirty="0" smtClean="0"/>
              <a:t>함</a:t>
            </a:r>
            <a:r>
              <a:rPr lang="en-US" altLang="ko-KR" b="1" dirty="0" smtClean="0"/>
              <a:t>.</a:t>
            </a:r>
            <a:br>
              <a:rPr lang="en-US" altLang="ko-KR" b="1" dirty="0" smtClean="0"/>
            </a:br>
            <a:endParaRPr lang="en-US" altLang="ko-KR" b="1" dirty="0" smtClean="0"/>
          </a:p>
          <a:p>
            <a:pPr marL="342900" indent="-342900"/>
            <a:r>
              <a:rPr lang="ko-KR" altLang="en-US" b="1" dirty="0" smtClean="0"/>
              <a:t>영어는 </a:t>
            </a:r>
            <a:r>
              <a:rPr lang="ko-KR" altLang="en-US" b="1" dirty="0" err="1" smtClean="0"/>
              <a:t>ㅎㅎ</a:t>
            </a:r>
            <a:r>
              <a:rPr lang="en-US" altLang="ko-KR" b="1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418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nhn\바탕 화면\하늘수채\그림4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1043608" y="810427"/>
            <a:ext cx="1800200" cy="409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다음 주에는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부제목 3"/>
          <p:cNvSpPr txBox="1">
            <a:spLocks/>
          </p:cNvSpPr>
          <p:nvPr/>
        </p:nvSpPr>
        <p:spPr>
          <a:xfrm>
            <a:off x="2839811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부제목 3"/>
          <p:cNvSpPr txBox="1">
            <a:spLocks/>
          </p:cNvSpPr>
          <p:nvPr/>
        </p:nvSpPr>
        <p:spPr>
          <a:xfrm>
            <a:off x="2839810" y="774147"/>
            <a:ext cx="6304189" cy="171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기반 프레임워크인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Express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활용하여 서버를 구축한다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기초적인 응답 처리가 가능한 서버를 구현할 것입니다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nhn\바탕 화면\하늘수채\그림4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1043608" y="810427"/>
            <a:ext cx="1800200" cy="4093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숙제는</a:t>
            </a:r>
            <a:endParaRPr lang="en-US" altLang="ko-KR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7" name="부제목 3"/>
          <p:cNvSpPr txBox="1">
            <a:spLocks/>
          </p:cNvSpPr>
          <p:nvPr/>
        </p:nvSpPr>
        <p:spPr>
          <a:xfrm>
            <a:off x="2839811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부제목 3"/>
          <p:cNvSpPr txBox="1">
            <a:spLocks/>
          </p:cNvSpPr>
          <p:nvPr/>
        </p:nvSpPr>
        <p:spPr>
          <a:xfrm>
            <a:off x="2839810" y="774147"/>
            <a:ext cx="6304189" cy="171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프레임워크와 라이브러리에 대한 정의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콜백에 대해서 공부해보고 발표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0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3058736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감사합니다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pic>
        <p:nvPicPr>
          <p:cNvPr id="11" name="그림 10" descr="pe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336477">
            <a:off x="5087695" y="4017046"/>
            <a:ext cx="3960764" cy="256594"/>
          </a:xfrm>
          <a:prstGeom prst="rect">
            <a:avLst/>
          </a:prstGeom>
          <a:effectLst>
            <a:outerShdw blurRad="127000" dist="127000" dir="1140000" algn="tl" rotWithShape="0">
              <a:prstClr val="black">
                <a:alpha val="42000"/>
              </a:prstClr>
            </a:outerShdw>
          </a:effectLst>
        </p:spPr>
      </p:pic>
      <p:pic>
        <p:nvPicPr>
          <p:cNvPr id="13" name="그림 12" descr="잉크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645024"/>
            <a:ext cx="1498413" cy="132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스터디를 듣게 된 이유 혹은 얻고 싶은 것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가 다른 서버 언어와 어떤 차이가 있는지 궁금하다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를 활용하는 회사가 많아 배워보고 싶다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의 기반 언어인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에도 관심이 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Font typeface="Symbol" charset="2"/>
              <a:buChar char="Þ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필수적으로 다뤄볼 요소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의 특징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!</a:t>
            </a:r>
          </a:p>
          <a:p>
            <a:pPr marL="514350" indent="-514350">
              <a:lnSpc>
                <a:spcPts val="2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	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활용한 서버를 직접 만들어보기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의 특징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내용 정리 결과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95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err="1" smtClean="0">
                <a:latin typeface="Nanum Myeongjo" charset="-127"/>
                <a:ea typeface="Nanum Myeongjo" charset="-127"/>
                <a:cs typeface="Nanum Myeongjo" charset="-127"/>
              </a:rPr>
              <a:t>Node.js</a:t>
            </a:r>
            <a:r>
              <a:rPr lang="ko-KR" altLang="en-US" sz="1100" dirty="0" smtClean="0">
                <a:latin typeface="Nanum Myeongjo" charset="-127"/>
                <a:ea typeface="Nanum Myeongjo" charset="-127"/>
                <a:cs typeface="Nanum Myeongjo" charset="-127"/>
              </a:rPr>
              <a:t>는 </a:t>
            </a:r>
            <a:r>
              <a:rPr lang="en-US" altLang="ko-KR" sz="1100" dirty="0">
                <a:latin typeface="Nanum Myeongjo" charset="-127"/>
                <a:ea typeface="Nanum Myeongjo" charset="-127"/>
                <a:cs typeface="Nanum Myeongjo" charset="-127"/>
              </a:rPr>
              <a:t>Single Thread </a:t>
            </a:r>
            <a:r>
              <a:rPr lang="ko-KR" altLang="en-US" sz="1100" dirty="0" smtClean="0">
                <a:latin typeface="Nanum Myeongjo" charset="-127"/>
                <a:ea typeface="Nanum Myeongjo" charset="-127"/>
                <a:cs typeface="Nanum Myeongjo" charset="-127"/>
              </a:rPr>
              <a:t>이며</a:t>
            </a:r>
            <a:r>
              <a:rPr lang="en-US" altLang="ko-KR" sz="1100" dirty="0" smtClean="0">
                <a:latin typeface="Nanum Myeongjo" charset="-127"/>
                <a:ea typeface="Nanum Myeongjo" charset="-127"/>
                <a:cs typeface="Nanum Myeongjo" charset="-127"/>
              </a:rPr>
              <a:t>,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Callback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hell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은 굉장히 위험하니 피하면서 프로그래밍을 해야 한다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=&gt;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맞는 말입니다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  <a:sym typeface="Wingdings"/>
              </a:rPr>
              <a:t>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  <a:sym typeface="Wingdings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고민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514" y="3346582"/>
            <a:ext cx="4563924" cy="23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0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But...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1.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코드를 통해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Single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Thread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특징을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체감할 순 없을까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?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2. Callback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hell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난 괜찮을 것 같은데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..!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3.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굳이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mongoose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를 써야 하나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?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난 이게 더 편할 것 같은데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..!</a:t>
            </a: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4.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비동기 뭐 어렵나 그냥 하면 되지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=&gt;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 Myeongjo" charset="-127"/>
                <a:ea typeface="Nanum Myeongjo" charset="-127"/>
                <a:cs typeface="Nanum Myeongjo" charset="-127"/>
              </a:rPr>
              <a:t>프로그래밍의 완성은 삽질의 반복으로 이루어진다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Nanum Myeongjo" charset="-127"/>
              <a:ea typeface="Nanum Myeongjo" charset="-127"/>
              <a:cs typeface="Nanum Myeongjo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고민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57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701411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먼저 최소한의 기능을 갖추고 있는 서버를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구현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해보려 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최소한의 기능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list</a:t>
            </a:r>
          </a:p>
          <a:p>
            <a:pPr marL="514350" indent="-514350">
              <a:lnSpc>
                <a:spcPts val="2000"/>
              </a:lnSpc>
              <a:buFontTx/>
              <a:buAutoNum type="arabicPeriod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기초적인 서버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클라이언트 간 통신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데이터 관리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(DB)</a:t>
            </a: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그리하여 커리큘럼은 이렇게 됩니다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2.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해당 서버에 새로운 기능 및 개념을 적용 및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리팩토링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하면서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(ex&gt;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javascript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ES6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적용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새로운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추가 등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나만의 </a:t>
            </a:r>
            <a:r>
              <a:rPr lang="en-US" altLang="ko-KR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만드는 것을 목표로 스터디를 운영하려 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marL="514350" indent="-514350">
              <a:lnSpc>
                <a:spcPts val="2000"/>
              </a:lnSpc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활용 예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: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Github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등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그리하여 커리큘럼은 이렇게 됩니다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84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6" y="1960497"/>
            <a:ext cx="4557396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(7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OT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및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와 친해지기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Express Framework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를 통한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Node.js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서버 구현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DB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연동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(8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여유분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-&gt;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 위의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개 과정이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3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주차에 끝나기에는 빡셀 것이기 때문에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>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  <a:sym typeface="Wingdings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514350" indent="-514350">
              <a:lnSpc>
                <a:spcPts val="2000"/>
              </a:lnSpc>
              <a:buAutoNum type="arabicPeriod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DevCamp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</a:b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2432648" y="774147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간단 커리큘럼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</a:t>
            </a:r>
            <a:r>
              <a:rPr lang="mr-IN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–</a:t>
            </a:r>
            <a:r>
              <a:rPr lang="en-US" altLang="ko-KR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 1</a:t>
            </a:r>
            <a:r>
              <a:rPr lang="ko-KR" altLang="en-US" sz="2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rPr>
              <a:t>차</a:t>
            </a:r>
            <a:endParaRPr lang="en-US" altLang="ko-KR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rPr>
              <a:t>출처 표시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1" name="그림 10" descr="낙옆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674219">
            <a:off x="6770260" y="4766976"/>
            <a:ext cx="2032348" cy="1598086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12" name="그림 11" descr="낙옆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627534">
            <a:off x="6118527" y="4006143"/>
            <a:ext cx="1849327" cy="151101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2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3F3F3F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5111</TotalTime>
  <Words>655</Words>
  <Application>Microsoft Macintosh PowerPoint</Application>
  <PresentationFormat>화면 슬라이드 쇼(4:3)</PresentationFormat>
  <Paragraphs>193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나눔고딕</vt:lpstr>
      <vt:lpstr>나눔명조</vt:lpstr>
      <vt:lpstr>맑은 고딕</vt:lpstr>
      <vt:lpstr>Nanum Myeongjo</vt:lpstr>
      <vt:lpstr>Symbol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허윤석</cp:lastModifiedBy>
  <cp:revision>32</cp:revision>
  <dcterms:created xsi:type="dcterms:W3CDTF">2011-08-23T09:33:59Z</dcterms:created>
  <dcterms:modified xsi:type="dcterms:W3CDTF">2017-08-05T05:26:00Z</dcterms:modified>
</cp:coreProperties>
</file>